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/>
    <p:restoredTop sz="94569"/>
  </p:normalViewPr>
  <p:slideViewPr>
    <p:cSldViewPr snapToGrid="0">
      <p:cViewPr>
        <p:scale>
          <a:sx n="140" d="100"/>
          <a:sy n="140" d="100"/>
        </p:scale>
        <p:origin x="-1448" y="-1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5E04-77EA-A045-AFF4-CF54484BE64B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E7C8-3309-5646-B0B6-DC55228D5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E7C8-3309-5646-B0B6-DC55228D5F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Pruned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E7C8-3309-5646-B0B6-DC55228D5F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Classification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E7C8-3309-5646-B0B6-DC55228D5F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Classification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E7C8-3309-5646-B0B6-DC55228D5F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6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E7C8-3309-5646-B0B6-DC55228D5F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1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8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6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94D9C-E4C4-084D-8ABD-CA6BBF901B68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B029F-3998-2244-9080-55FA750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41FCAC7-68C2-E788-B8BF-3F00BC1F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49" y="1701559"/>
            <a:ext cx="3039573" cy="1823744"/>
          </a:xfrm>
          <a:prstGeom prst="rect">
            <a:avLst/>
          </a:prstGeom>
        </p:spPr>
      </p:pic>
      <p:pic>
        <p:nvPicPr>
          <p:cNvPr id="7" name="Picture 6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F5C79AF-31B6-A5C3-BCA8-F6E860F5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2" y="3573941"/>
            <a:ext cx="3039572" cy="1823743"/>
          </a:xfrm>
          <a:prstGeom prst="rect">
            <a:avLst/>
          </a:prstGeom>
        </p:spPr>
      </p:pic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B52669CB-9AAE-2ED2-CD25-B7BF66ADC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70" y="3573941"/>
            <a:ext cx="3039572" cy="1823743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92CD56F0-F266-C646-DA2E-A1361FDC8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2" y="5483287"/>
            <a:ext cx="3039572" cy="1823743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81949873-D8FE-7676-38CE-AE51FDD1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270" y="5446322"/>
            <a:ext cx="3039572" cy="182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4026763-67AA-6225-2DD8-48374D5AC67F}"/>
              </a:ext>
            </a:extLst>
          </p:cNvPr>
          <p:cNvGrpSpPr/>
          <p:nvPr/>
        </p:nvGrpSpPr>
        <p:grpSpPr>
          <a:xfrm>
            <a:off x="2255275" y="2264545"/>
            <a:ext cx="2944169" cy="1766501"/>
            <a:chOff x="2255275" y="2264545"/>
            <a:chExt cx="2944169" cy="1766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1FCAC7-68C2-E788-B8BF-3F00BC1F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255275" y="2264545"/>
              <a:ext cx="2944169" cy="17665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BFCCD8-B3BC-5491-774A-816E71F07B2E}"/>
                </a:ext>
              </a:extLst>
            </p:cNvPr>
            <p:cNvSpPr txBox="1"/>
            <p:nvPr/>
          </p:nvSpPr>
          <p:spPr>
            <a:xfrm>
              <a:off x="3460298" y="2445882"/>
              <a:ext cx="53412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Copper</a:t>
              </a:r>
            </a:p>
            <a:p>
              <a:pPr algn="ctr"/>
              <a:r>
                <a:rPr lang="en-US" sz="500" dirty="0"/>
                <a:t>R</a:t>
              </a:r>
              <a:r>
                <a:rPr lang="en-US" sz="500" baseline="30000" dirty="0"/>
                <a:t>2</a:t>
              </a:r>
              <a:r>
                <a:rPr lang="en-US" sz="500" dirty="0"/>
                <a:t> = 0.111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391C26-549F-E119-DE35-F0A7A032CC67}"/>
                </a:ext>
              </a:extLst>
            </p:cNvPr>
            <p:cNvSpPr txBox="1"/>
            <p:nvPr/>
          </p:nvSpPr>
          <p:spPr>
            <a:xfrm>
              <a:off x="3505182" y="2828254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&lt; 0.001*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48133-4F5A-5360-5215-F418EBEAECEF}"/>
                </a:ext>
              </a:extLst>
            </p:cNvPr>
            <p:cNvSpPr txBox="1"/>
            <p:nvPr/>
          </p:nvSpPr>
          <p:spPr>
            <a:xfrm>
              <a:off x="2929450" y="3166583"/>
              <a:ext cx="4443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0.181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18F6C1-97FE-9EEE-15E0-1DE04EBA7A6A}"/>
                </a:ext>
              </a:extLst>
            </p:cNvPr>
            <p:cNvSpPr txBox="1"/>
            <p:nvPr/>
          </p:nvSpPr>
          <p:spPr>
            <a:xfrm>
              <a:off x="4070091" y="3170366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0.046*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CD8555-BA59-9AE5-8066-21FD57AAD4E6}"/>
              </a:ext>
            </a:extLst>
          </p:cNvPr>
          <p:cNvGrpSpPr/>
          <p:nvPr/>
        </p:nvGrpSpPr>
        <p:grpSpPr>
          <a:xfrm>
            <a:off x="640863" y="3992458"/>
            <a:ext cx="2944167" cy="1776701"/>
            <a:chOff x="640863" y="3992458"/>
            <a:chExt cx="2944167" cy="1776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81DB88-BB27-6F72-738D-65B620FAA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0863" y="4002659"/>
              <a:ext cx="2944167" cy="1766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4FDC89-3342-12EC-5868-41003AEE5ABF}"/>
                </a:ext>
              </a:extLst>
            </p:cNvPr>
            <p:cNvSpPr txBox="1"/>
            <p:nvPr/>
          </p:nvSpPr>
          <p:spPr>
            <a:xfrm>
              <a:off x="1827450" y="3992458"/>
              <a:ext cx="57099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Mercury</a:t>
              </a:r>
            </a:p>
            <a:p>
              <a:pPr algn="ctr"/>
              <a:r>
                <a:rPr lang="en-US" sz="500" dirty="0"/>
                <a:t>R</a:t>
              </a:r>
              <a:r>
                <a:rPr lang="en-US" sz="500" baseline="30000" dirty="0"/>
                <a:t>2</a:t>
              </a:r>
              <a:r>
                <a:rPr lang="en-US" sz="500" dirty="0"/>
                <a:t> = 0.144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940321-FD64-11FA-67E0-8E511CEFD110}"/>
                </a:ext>
              </a:extLst>
            </p:cNvPr>
            <p:cNvSpPr txBox="1"/>
            <p:nvPr/>
          </p:nvSpPr>
          <p:spPr>
            <a:xfrm>
              <a:off x="1876342" y="4375508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&lt; 0.001*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2304B7-6CC9-C058-FC1B-90FB62C2F968}"/>
                </a:ext>
              </a:extLst>
            </p:cNvPr>
            <p:cNvSpPr txBox="1"/>
            <p:nvPr/>
          </p:nvSpPr>
          <p:spPr>
            <a:xfrm>
              <a:off x="1089361" y="4721451"/>
              <a:ext cx="4443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0.245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34A878-64FD-5EFB-81DA-75A916A8D7C6}"/>
                </a:ext>
              </a:extLst>
            </p:cNvPr>
            <p:cNvSpPr txBox="1"/>
            <p:nvPr/>
          </p:nvSpPr>
          <p:spPr>
            <a:xfrm>
              <a:off x="2718378" y="4729117"/>
              <a:ext cx="4443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0.596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2AD7C1-9B6B-59D3-ECBE-ED43701B4098}"/>
              </a:ext>
            </a:extLst>
          </p:cNvPr>
          <p:cNvGrpSpPr/>
          <p:nvPr/>
        </p:nvGrpSpPr>
        <p:grpSpPr>
          <a:xfrm>
            <a:off x="3811700" y="3945416"/>
            <a:ext cx="2944168" cy="1766501"/>
            <a:chOff x="3811700" y="3945416"/>
            <a:chExt cx="2944168" cy="17665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2669CB-9AAE-2ED2-CD25-B7BF66ADC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811700" y="3945416"/>
              <a:ext cx="2944168" cy="17665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3A3E8-7486-CA4A-0599-DA901B6D0EDE}"/>
                </a:ext>
              </a:extLst>
            </p:cNvPr>
            <p:cNvSpPr txBox="1"/>
            <p:nvPr/>
          </p:nvSpPr>
          <p:spPr>
            <a:xfrm>
              <a:off x="4922948" y="4138652"/>
              <a:ext cx="7216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Manganese</a:t>
              </a:r>
            </a:p>
            <a:p>
              <a:pPr algn="ctr"/>
              <a:r>
                <a:rPr lang="en-US" sz="500" dirty="0"/>
                <a:t>R</a:t>
              </a:r>
              <a:r>
                <a:rPr lang="en-US" sz="500" baseline="30000" dirty="0"/>
                <a:t>2</a:t>
              </a:r>
              <a:r>
                <a:rPr lang="en-US" sz="500" dirty="0"/>
                <a:t> = 0.108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FDF2FF-A5A7-D107-0986-1E2A726FEF83}"/>
                </a:ext>
              </a:extLst>
            </p:cNvPr>
            <p:cNvSpPr txBox="1"/>
            <p:nvPr/>
          </p:nvSpPr>
          <p:spPr>
            <a:xfrm>
              <a:off x="5055932" y="4510869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0.010*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A576D3-A6A9-72F7-C37A-A3DE905C7A2C}"/>
                </a:ext>
              </a:extLst>
            </p:cNvPr>
            <p:cNvSpPr txBox="1"/>
            <p:nvPr/>
          </p:nvSpPr>
          <p:spPr>
            <a:xfrm>
              <a:off x="4474403" y="4858914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0.031*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1F5649-F08D-5C46-C239-96A0C9FCAF5D}"/>
                </a:ext>
              </a:extLst>
            </p:cNvPr>
            <p:cNvSpPr txBox="1"/>
            <p:nvPr/>
          </p:nvSpPr>
          <p:spPr>
            <a:xfrm>
              <a:off x="5626796" y="4859923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&lt; 0.001*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AFA880-B309-B59A-74DA-196C0974C251}"/>
              </a:ext>
            </a:extLst>
          </p:cNvPr>
          <p:cNvGrpSpPr/>
          <p:nvPr/>
        </p:nvGrpSpPr>
        <p:grpSpPr>
          <a:xfrm>
            <a:off x="783190" y="5737355"/>
            <a:ext cx="2944169" cy="1766501"/>
            <a:chOff x="783190" y="5737355"/>
            <a:chExt cx="2944169" cy="17665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CD56F0-F266-C646-DA2E-A1361FDC8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439" r="24562"/>
            <a:stretch/>
          </p:blipFill>
          <p:spPr>
            <a:xfrm>
              <a:off x="783190" y="5737355"/>
              <a:ext cx="2944169" cy="17665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A44DB-78AA-FE64-F786-106EDFE1BF2B}"/>
                </a:ext>
              </a:extLst>
            </p:cNvPr>
            <p:cNvSpPr txBox="1"/>
            <p:nvPr/>
          </p:nvSpPr>
          <p:spPr>
            <a:xfrm>
              <a:off x="2007635" y="6059967"/>
              <a:ext cx="45717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Lead</a:t>
              </a:r>
            </a:p>
            <a:p>
              <a:pPr algn="ctr"/>
              <a:r>
                <a:rPr lang="en-US" sz="500" dirty="0"/>
                <a:t>R</a:t>
              </a:r>
              <a:r>
                <a:rPr lang="en-US" sz="500" baseline="30000" dirty="0"/>
                <a:t>2</a:t>
              </a:r>
              <a:r>
                <a:rPr lang="en-US" sz="500" dirty="0"/>
                <a:t> = 0.010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B645FD-D5BA-31E0-23F0-EF4154730399}"/>
                </a:ext>
              </a:extLst>
            </p:cNvPr>
            <p:cNvSpPr txBox="1"/>
            <p:nvPr/>
          </p:nvSpPr>
          <p:spPr>
            <a:xfrm>
              <a:off x="2013985" y="6467230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0.005*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88A487-B97F-DBA5-1C8E-98D8EF7A5925}"/>
              </a:ext>
            </a:extLst>
          </p:cNvPr>
          <p:cNvGrpSpPr/>
          <p:nvPr/>
        </p:nvGrpSpPr>
        <p:grpSpPr>
          <a:xfrm>
            <a:off x="3811700" y="5737355"/>
            <a:ext cx="2944168" cy="1766501"/>
            <a:chOff x="3811700" y="5737355"/>
            <a:chExt cx="2944168" cy="17665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949873-D8FE-7676-38CE-AE51FDD1C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000" r="25001"/>
            <a:stretch/>
          </p:blipFill>
          <p:spPr>
            <a:xfrm>
              <a:off x="3811700" y="5737355"/>
              <a:ext cx="2944168" cy="176650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F332A-E1FE-E0BB-BC14-3E5043E37444}"/>
                </a:ext>
              </a:extLst>
            </p:cNvPr>
            <p:cNvSpPr txBox="1"/>
            <p:nvPr/>
          </p:nvSpPr>
          <p:spPr>
            <a:xfrm>
              <a:off x="4922948" y="6059967"/>
              <a:ext cx="5886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Uranium</a:t>
              </a:r>
            </a:p>
            <a:p>
              <a:pPr algn="ctr"/>
              <a:r>
                <a:rPr lang="en-US" sz="500" dirty="0"/>
                <a:t>R</a:t>
              </a:r>
              <a:r>
                <a:rPr lang="en-US" sz="500" baseline="30000" dirty="0"/>
                <a:t>2</a:t>
              </a:r>
              <a:r>
                <a:rPr lang="en-US" sz="500" dirty="0"/>
                <a:t> = 0.301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950D2C-D846-335A-B5F7-2F8C9A4939A4}"/>
                </a:ext>
              </a:extLst>
            </p:cNvPr>
            <p:cNvSpPr txBox="1"/>
            <p:nvPr/>
          </p:nvSpPr>
          <p:spPr>
            <a:xfrm>
              <a:off x="4999707" y="6466075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&lt; 0.001*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D32AE8A-538F-9D55-17E4-AD754125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4" y="773976"/>
            <a:ext cx="5910943" cy="2364377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CBE1317-0938-6318-665F-20FF65FFA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89"/>
          <a:stretch/>
        </p:blipFill>
        <p:spPr>
          <a:xfrm>
            <a:off x="81636" y="3566160"/>
            <a:ext cx="3429000" cy="2364377"/>
          </a:xfrm>
          <a:prstGeom prst="rect">
            <a:avLst/>
          </a:prstGeom>
        </p:spPr>
      </p:pic>
      <p:pic>
        <p:nvPicPr>
          <p:cNvPr id="10" name="Picture 9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71C51BE0-AA70-A5EC-FCE7-F564F7FA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950" y="3566159"/>
            <a:ext cx="5910943" cy="2364377"/>
          </a:xfrm>
          <a:prstGeom prst="rect">
            <a:avLst/>
          </a:prstGeom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AFF6A12-9B31-FA48-B24B-CEDE6B926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9"/>
          <a:stretch/>
        </p:blipFill>
        <p:spPr>
          <a:xfrm>
            <a:off x="81636" y="6358343"/>
            <a:ext cx="3429000" cy="2364377"/>
          </a:xfrm>
          <a:prstGeom prst="rect">
            <a:avLst/>
          </a:prstGeom>
        </p:spPr>
      </p:pic>
      <p:pic>
        <p:nvPicPr>
          <p:cNvPr id="16" name="Picture 15" descr="A diagram of a diagram&#10;&#10;Description automatically generated">
            <a:extLst>
              <a:ext uri="{FF2B5EF4-FFF2-40B4-BE49-F238E27FC236}">
                <a16:creationId xmlns:a16="http://schemas.microsoft.com/office/drawing/2014/main" id="{C5D0CB45-FFE9-46AF-CDE1-E9FAF3A3F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950" y="6358342"/>
            <a:ext cx="5910943" cy="23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BD875AF-B2AB-19F7-6B3F-455A6C08CC21}"/>
              </a:ext>
            </a:extLst>
          </p:cNvPr>
          <p:cNvGrpSpPr/>
          <p:nvPr/>
        </p:nvGrpSpPr>
        <p:grpSpPr>
          <a:xfrm>
            <a:off x="1911927" y="1217952"/>
            <a:ext cx="4336473" cy="2439460"/>
            <a:chOff x="1911927" y="1217952"/>
            <a:chExt cx="4336473" cy="243946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3BBA2A3-6872-2CC0-AE86-0183EC1F364B}"/>
                </a:ext>
              </a:extLst>
            </p:cNvPr>
            <p:cNvGrpSpPr/>
            <p:nvPr/>
          </p:nvGrpSpPr>
          <p:grpSpPr>
            <a:xfrm>
              <a:off x="1911927" y="1217952"/>
              <a:ext cx="4336473" cy="2439460"/>
              <a:chOff x="1911927" y="1370352"/>
              <a:chExt cx="4336473" cy="2439460"/>
            </a:xfrm>
          </p:grpSpPr>
          <p:pic>
            <p:nvPicPr>
              <p:cNvPr id="13" name="Picture 12" descr="A diagram of a diagram&#10;&#10;Description automatically generated">
                <a:extLst>
                  <a:ext uri="{FF2B5EF4-FFF2-40B4-BE49-F238E27FC236}">
                    <a16:creationId xmlns:a16="http://schemas.microsoft.com/office/drawing/2014/main" id="{0F93CFD7-B3C1-1654-FEEE-E1DF6D6B5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013" r="15882"/>
              <a:stretch/>
            </p:blipFill>
            <p:spPr>
              <a:xfrm>
                <a:off x="1911927" y="1370352"/>
                <a:ext cx="4336473" cy="243946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EA3D9B-CB55-328C-6B81-41EB7092A2E4}"/>
                  </a:ext>
                </a:extLst>
              </p:cNvPr>
              <p:cNvSpPr txBox="1"/>
              <p:nvPr/>
            </p:nvSpPr>
            <p:spPr>
              <a:xfrm>
                <a:off x="3179085" y="1630523"/>
                <a:ext cx="83869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u="sng" dirty="0"/>
                  <a:t>Copper</a:t>
                </a:r>
              </a:p>
              <a:p>
                <a:pPr algn="ctr"/>
                <a:r>
                  <a:rPr lang="en-US" sz="500" dirty="0"/>
                  <a:t>Prediction Rate = 93.3%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E13EE8-A3EC-2680-A86E-883022DD1844}"/>
                </a:ext>
              </a:extLst>
            </p:cNvPr>
            <p:cNvSpPr txBox="1"/>
            <p:nvPr/>
          </p:nvSpPr>
          <p:spPr>
            <a:xfrm>
              <a:off x="3370295" y="1929109"/>
              <a:ext cx="4732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0.002*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E57D38-933C-9076-FCED-B52CBC1B3969}"/>
                </a:ext>
              </a:extLst>
            </p:cNvPr>
            <p:cNvSpPr txBox="1"/>
            <p:nvPr/>
          </p:nvSpPr>
          <p:spPr>
            <a:xfrm>
              <a:off x="3968296" y="2292255"/>
              <a:ext cx="4443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p = 0.346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A7D9F0-FAA9-B241-1F9E-F7D0F04D8186}"/>
              </a:ext>
            </a:extLst>
          </p:cNvPr>
          <p:cNvGrpSpPr/>
          <p:nvPr/>
        </p:nvGrpSpPr>
        <p:grpSpPr>
          <a:xfrm>
            <a:off x="1911927" y="4685737"/>
            <a:ext cx="4336473" cy="2439460"/>
            <a:chOff x="2546927" y="5752489"/>
            <a:chExt cx="4336473" cy="2439460"/>
          </a:xfrm>
        </p:grpSpPr>
        <p:pic>
          <p:nvPicPr>
            <p:cNvPr id="23" name="Picture 22" descr="A diagram of a medical condition&#10;&#10;Description automatically generated with medium confidence">
              <a:extLst>
                <a:ext uri="{FF2B5EF4-FFF2-40B4-BE49-F238E27FC236}">
                  <a16:creationId xmlns:a16="http://schemas.microsoft.com/office/drawing/2014/main" id="{80D51EC0-0416-0B76-7D25-2DE8978D9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010" r="12884"/>
            <a:stretch/>
          </p:blipFill>
          <p:spPr>
            <a:xfrm>
              <a:off x="2546927" y="5752489"/>
              <a:ext cx="4336473" cy="24394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C4E535-5FA1-1601-C576-E9BCFF610534}"/>
                </a:ext>
              </a:extLst>
            </p:cNvPr>
            <p:cNvSpPr txBox="1"/>
            <p:nvPr/>
          </p:nvSpPr>
          <p:spPr>
            <a:xfrm>
              <a:off x="4200490" y="6203466"/>
              <a:ext cx="8386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Uranium</a:t>
              </a:r>
            </a:p>
            <a:p>
              <a:pPr algn="ctr"/>
              <a:r>
                <a:rPr lang="en-US" sz="500" dirty="0"/>
                <a:t>Prediction Rate = 80.0%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84AB2C-BFBC-44E0-951A-287EA0775526}"/>
              </a:ext>
            </a:extLst>
          </p:cNvPr>
          <p:cNvGrpSpPr/>
          <p:nvPr/>
        </p:nvGrpSpPr>
        <p:grpSpPr>
          <a:xfrm>
            <a:off x="2470023" y="3073586"/>
            <a:ext cx="3390088" cy="1955614"/>
            <a:chOff x="2470023" y="3073586"/>
            <a:chExt cx="3390088" cy="1955614"/>
          </a:xfrm>
        </p:grpSpPr>
        <p:pic>
          <p:nvPicPr>
            <p:cNvPr id="19" name="Picture 18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F2CEDBCC-501F-CC13-999C-326948344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815" r="26598" b="19834"/>
            <a:stretch/>
          </p:blipFill>
          <p:spPr>
            <a:xfrm>
              <a:off x="2470023" y="3073586"/>
              <a:ext cx="3390088" cy="19556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7029D3-71B1-B99C-EB7A-289F747E6394}"/>
                </a:ext>
              </a:extLst>
            </p:cNvPr>
            <p:cNvSpPr txBox="1"/>
            <p:nvPr/>
          </p:nvSpPr>
          <p:spPr>
            <a:xfrm>
              <a:off x="4341540" y="3495909"/>
              <a:ext cx="8386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Manganese</a:t>
              </a:r>
            </a:p>
            <a:p>
              <a:pPr algn="ctr"/>
              <a:r>
                <a:rPr lang="en-US" sz="500" dirty="0"/>
                <a:t>Prediction Rate = 93.3%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6AAD1F-5902-51A5-3313-0D03BBC513AB}"/>
              </a:ext>
            </a:extLst>
          </p:cNvPr>
          <p:cNvGrpSpPr/>
          <p:nvPr/>
        </p:nvGrpSpPr>
        <p:grpSpPr>
          <a:xfrm>
            <a:off x="2011256" y="3928892"/>
            <a:ext cx="917531" cy="784543"/>
            <a:chOff x="1681400" y="6490424"/>
            <a:chExt cx="917531" cy="784543"/>
          </a:xfrm>
        </p:grpSpPr>
        <p:pic>
          <p:nvPicPr>
            <p:cNvPr id="21" name="Picture 20" descr="A white square with black text&#10;&#10;Description automatically generated">
              <a:extLst>
                <a:ext uri="{FF2B5EF4-FFF2-40B4-BE49-F238E27FC236}">
                  <a16:creationId xmlns:a16="http://schemas.microsoft.com/office/drawing/2014/main" id="{A0C612C9-F1AE-FE1C-B95F-F6888E532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707" t="33861" r="43835" b="37800"/>
            <a:stretch/>
          </p:blipFill>
          <p:spPr>
            <a:xfrm>
              <a:off x="1681400" y="6572638"/>
              <a:ext cx="895771" cy="7023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223A2-7B75-0B6B-6E20-023948BFA319}"/>
                </a:ext>
              </a:extLst>
            </p:cNvPr>
            <p:cNvSpPr txBox="1"/>
            <p:nvPr/>
          </p:nvSpPr>
          <p:spPr>
            <a:xfrm>
              <a:off x="1760240" y="6490424"/>
              <a:ext cx="8386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Lead</a:t>
              </a:r>
            </a:p>
            <a:p>
              <a:pPr algn="ctr"/>
              <a:r>
                <a:rPr lang="en-US" sz="500" dirty="0"/>
                <a:t>Prediction Rate = 93.3%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B246FC-D5AE-BBBF-CA80-DCEFFFACC0A6}"/>
              </a:ext>
            </a:extLst>
          </p:cNvPr>
          <p:cNvGrpSpPr/>
          <p:nvPr/>
        </p:nvGrpSpPr>
        <p:grpSpPr>
          <a:xfrm>
            <a:off x="2059493" y="2867549"/>
            <a:ext cx="821059" cy="855306"/>
            <a:chOff x="1769056" y="4139171"/>
            <a:chExt cx="821059" cy="855306"/>
          </a:xfrm>
        </p:grpSpPr>
        <p:pic>
          <p:nvPicPr>
            <p:cNvPr id="17" name="Picture 16" descr="A white square with black text&#10;&#10;Description automatically generated">
              <a:extLst>
                <a:ext uri="{FF2B5EF4-FFF2-40B4-BE49-F238E27FC236}">
                  <a16:creationId xmlns:a16="http://schemas.microsoft.com/office/drawing/2014/main" id="{C394D7F7-EC6B-7CE3-51B3-86D0D9637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217" t="37093" r="45076" b="35190"/>
            <a:stretch/>
          </p:blipFill>
          <p:spPr>
            <a:xfrm>
              <a:off x="1904913" y="4330974"/>
              <a:ext cx="580876" cy="6635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B295A2-CE47-67D9-C26F-B0FAC0C426B5}"/>
                </a:ext>
              </a:extLst>
            </p:cNvPr>
            <p:cNvSpPr txBox="1"/>
            <p:nvPr/>
          </p:nvSpPr>
          <p:spPr>
            <a:xfrm>
              <a:off x="1769056" y="4139171"/>
              <a:ext cx="82105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u="sng" dirty="0"/>
                <a:t>Mercury</a:t>
              </a:r>
            </a:p>
            <a:p>
              <a:pPr algn="ctr"/>
              <a:r>
                <a:rPr lang="en-US" sz="500" dirty="0"/>
                <a:t>Prediction Rate = 100%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63955B-928A-534E-9B96-0FE0F135931D}"/>
              </a:ext>
            </a:extLst>
          </p:cNvPr>
          <p:cNvSpPr txBox="1"/>
          <p:nvPr/>
        </p:nvSpPr>
        <p:spPr>
          <a:xfrm>
            <a:off x="4586362" y="3943401"/>
            <a:ext cx="4732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 = 0.003*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01D320-345C-5320-0510-A0471292B835}"/>
              </a:ext>
            </a:extLst>
          </p:cNvPr>
          <p:cNvSpPr txBox="1"/>
          <p:nvPr/>
        </p:nvSpPr>
        <p:spPr>
          <a:xfrm>
            <a:off x="3762659" y="5600808"/>
            <a:ext cx="46038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 = 0.006*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0040A-4425-7755-F9C3-D3F199A5235E}"/>
              </a:ext>
            </a:extLst>
          </p:cNvPr>
          <p:cNvSpPr txBox="1"/>
          <p:nvPr/>
        </p:nvSpPr>
        <p:spPr>
          <a:xfrm>
            <a:off x="3781174" y="4328803"/>
            <a:ext cx="4443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 = 1.000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47CD5-A741-C73A-B8EA-71D9D52D6F3A}"/>
              </a:ext>
            </a:extLst>
          </p:cNvPr>
          <p:cNvSpPr txBox="1"/>
          <p:nvPr/>
        </p:nvSpPr>
        <p:spPr>
          <a:xfrm>
            <a:off x="2506403" y="5955400"/>
            <a:ext cx="4315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 = 0.804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ED7BC3-7B4D-6F31-988E-D6508BC67F52}"/>
              </a:ext>
            </a:extLst>
          </p:cNvPr>
          <p:cNvSpPr txBox="1"/>
          <p:nvPr/>
        </p:nvSpPr>
        <p:spPr>
          <a:xfrm>
            <a:off x="5037619" y="5955400"/>
            <a:ext cx="4315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 = 0.125</a:t>
            </a:r>
          </a:p>
        </p:txBody>
      </p:sp>
    </p:spTree>
    <p:extLst>
      <p:ext uri="{BB962C8B-B14F-4D97-AF65-F5344CB8AC3E}">
        <p14:creationId xmlns:p14="http://schemas.microsoft.com/office/powerpoint/2010/main" val="53762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1A081611-0317-F9FF-82A6-E15B9AA6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1" t="34154" b="33399"/>
          <a:stretch/>
        </p:blipFill>
        <p:spPr>
          <a:xfrm>
            <a:off x="1574292" y="5330950"/>
            <a:ext cx="4325112" cy="11795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0E3914-BE71-C51A-F55A-D52E04E0589E}"/>
              </a:ext>
            </a:extLst>
          </p:cNvPr>
          <p:cNvGrpSpPr/>
          <p:nvPr/>
        </p:nvGrpSpPr>
        <p:grpSpPr>
          <a:xfrm>
            <a:off x="1397508" y="3954780"/>
            <a:ext cx="3009900" cy="1179578"/>
            <a:chOff x="2109216" y="2467800"/>
            <a:chExt cx="3009900" cy="1179578"/>
          </a:xfrm>
        </p:grpSpPr>
        <p:pic>
          <p:nvPicPr>
            <p:cNvPr id="5" name="Picture 4" descr="A collage of graphs and charts&#10;&#10;Description automatically generated with medium confidence">
              <a:extLst>
                <a:ext uri="{FF2B5EF4-FFF2-40B4-BE49-F238E27FC236}">
                  <a16:creationId xmlns:a16="http://schemas.microsoft.com/office/drawing/2014/main" id="{22D417B2-3123-9A81-A1A1-3D9B5B3B1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23" r="25410" b="67552"/>
            <a:stretch/>
          </p:blipFill>
          <p:spPr>
            <a:xfrm>
              <a:off x="2286000" y="2467801"/>
              <a:ext cx="2833116" cy="1179577"/>
            </a:xfrm>
            <a:prstGeom prst="rect">
              <a:avLst/>
            </a:prstGeom>
          </p:spPr>
        </p:pic>
        <p:pic>
          <p:nvPicPr>
            <p:cNvPr id="6" name="Picture 5" descr="A collage of graphs and charts&#10;&#10;Description automatically generated with medium confidence">
              <a:extLst>
                <a:ext uri="{FF2B5EF4-FFF2-40B4-BE49-F238E27FC236}">
                  <a16:creationId xmlns:a16="http://schemas.microsoft.com/office/drawing/2014/main" id="{9615A9B1-FB1A-85AC-180F-8D8B90DD1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7026" b="67552"/>
            <a:stretch/>
          </p:blipFill>
          <p:spPr>
            <a:xfrm>
              <a:off x="2109216" y="2467800"/>
              <a:ext cx="176784" cy="1179577"/>
            </a:xfrm>
            <a:prstGeom prst="rect">
              <a:avLst/>
            </a:prstGeom>
          </p:spPr>
        </p:pic>
      </p:grpSp>
      <p:pic>
        <p:nvPicPr>
          <p:cNvPr id="9" name="Picture 8" descr="A collage of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F335A46-3BBD-CD94-5FA8-359335D25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" t="34154" r="74102" b="33399"/>
          <a:stretch/>
        </p:blipFill>
        <p:spPr>
          <a:xfrm>
            <a:off x="4471416" y="3954780"/>
            <a:ext cx="1389888" cy="1179577"/>
          </a:xfrm>
          <a:prstGeom prst="rect">
            <a:avLst/>
          </a:prstGeom>
        </p:spPr>
      </p:pic>
      <p:pic>
        <p:nvPicPr>
          <p:cNvPr id="10" name="Picture 9" descr="A collage of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C78CB978-98BA-CCE1-E789-8B7312F1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026" b="67552"/>
          <a:stretch/>
        </p:blipFill>
        <p:spPr>
          <a:xfrm>
            <a:off x="1397508" y="5330950"/>
            <a:ext cx="176784" cy="11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4089</TotalTime>
  <Words>130</Words>
  <Application>Microsoft Macintosh PowerPoint</Application>
  <PresentationFormat>Custom</PresentationFormat>
  <Paragraphs>47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Honan, Jenna K - (jhonan)</dc:creator>
  <cp:lastModifiedBy>Honan, Jenna K - (jhonan)</cp:lastModifiedBy>
  <cp:revision>27</cp:revision>
  <dcterms:created xsi:type="dcterms:W3CDTF">2024-08-02T20:59:27Z</dcterms:created>
  <dcterms:modified xsi:type="dcterms:W3CDTF">2024-08-05T17:08:28Z</dcterms:modified>
</cp:coreProperties>
</file>